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B04DFA40-242E-4E3D-919F-4DCFBF1ACCD1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23.5.2017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b="1" dirty="0" smtClean="0"/>
              <a:t>Upisi u srednju školu</a:t>
            </a:r>
            <a:endParaRPr lang="hr-HR" sz="6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hr-HR" dirty="0" err="1" smtClean="0"/>
              <a:t>Tjaša</a:t>
            </a:r>
            <a:r>
              <a:rPr lang="hr-HR" dirty="0" smtClean="0"/>
              <a:t> Vranić, pedagoginja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63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Vrednovanje uspjeha radi upisa u programe </a:t>
            </a:r>
            <a:r>
              <a:rPr lang="hr-HR" b="1" dirty="0" smtClean="0"/>
              <a:t>glazbene umjetnosti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Zajednički, dodatni i poseban element + opći uspjeh iz 5. i 6. razreda glazbene škole ili 2 razreda pripremnog obrazovanja + konačni rezultat ostvaren na prijamnom ispitu glazbene darovitosti </a:t>
            </a:r>
            <a:r>
              <a:rPr lang="hr-HR" dirty="0" smtClean="0">
                <a:sym typeface="Wingdings" pitchFamily="2" charset="2"/>
              </a:rPr>
              <a:t> maksimalan broj bodova: 260</a:t>
            </a:r>
          </a:p>
          <a:p>
            <a:r>
              <a:rPr lang="hr-HR" dirty="0" smtClean="0">
                <a:sym typeface="Wingdings" pitchFamily="2" charset="2"/>
              </a:rPr>
              <a:t>Ako učenik nije pohađao osnovnu glazbenu školu i upisuje prvi pripremni razred srednje glazbene škole, pristupa prijamnom ispitu (provjera sluha, glazbenog pamćenja i ritma, vokalne skladbe)  maksimalan broj bodova: 180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566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Vrednovanje uspjeha radi upisa u programe </a:t>
            </a:r>
            <a:r>
              <a:rPr lang="hr-HR" b="1" dirty="0" smtClean="0"/>
              <a:t>plesne umjetnosti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Zajednički, dodatni i poseban element + opći uspjeh 4. razredna plesne škole ili uspjeh iz pripremnoga razreda + konačni rezultati ostvareni na prijamnome ispitu </a:t>
            </a:r>
            <a:r>
              <a:rPr lang="hr-HR" dirty="0" smtClean="0">
                <a:sym typeface="Wingdings" pitchFamily="2" charset="2"/>
              </a:rPr>
              <a:t> maksimalan broj bodova: 200</a:t>
            </a:r>
          </a:p>
          <a:p>
            <a:r>
              <a:rPr lang="hr-HR" dirty="0" smtClean="0">
                <a:sym typeface="Wingdings" pitchFamily="2" charset="2"/>
              </a:rPr>
              <a:t>Učenik koji nije pohađao osnovnu plesnu školu upisuje pripremni razred srednje plesne nakon položenog prijamnog ispita plesne darovitosti</a:t>
            </a:r>
          </a:p>
          <a:p>
            <a:r>
              <a:rPr lang="hr-HR" dirty="0" smtClean="0">
                <a:sym typeface="Wingdings" pitchFamily="2" charset="2"/>
              </a:rPr>
              <a:t>Za upis je potrebno i potvrda o zdravstvenoj sposobnosti kandidata (potvrda liječnika specijalista – ortopeda)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475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Vrednovanje uspjeha za upis u razredne odjele za sportaše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r>
              <a:rPr lang="hr-HR" dirty="0" smtClean="0"/>
              <a:t>Pravo prijave za upis u razredne odjele za sportaše ima učenik koji je uvršten na rang-listu određenog nacionalnoga sportskog saveza</a:t>
            </a:r>
          </a:p>
          <a:p>
            <a:r>
              <a:rPr lang="hr-HR" dirty="0" smtClean="0"/>
              <a:t>Bodovanje se vrši na sljedeći način: maksimalan broj bodova koje kandidat može ostvariti na temelju sportske uspješnosti je 160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620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Vrednovanje rezultata kandidata postignutih na natjecanjima iz znanja i u sportu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Pravo na izravan upis ili dodatne bodove ostvaruju učenici na osnovi rezultata koje su postigli na:</a:t>
            </a:r>
          </a:p>
          <a:p>
            <a:r>
              <a:rPr lang="hr-HR" dirty="0" smtClean="0"/>
              <a:t>- natjecanjima iz Hrvatskoga jezika, Matematike, prvoga stranog jezika</a:t>
            </a:r>
          </a:p>
          <a:p>
            <a:r>
              <a:rPr lang="hr-HR" dirty="0" smtClean="0"/>
              <a:t>- natjecanjima u znanju iz dvaju predmeta posebno značajnih za upis u određenu školu</a:t>
            </a:r>
          </a:p>
          <a:p>
            <a:r>
              <a:rPr lang="hr-HR" dirty="0" smtClean="0"/>
              <a:t>- jednome natjecanju iz znanja koji samostalno određuje srednja škola iz Kataloga natjecanja i smotri učenika i učenica OŠ i SŠ RH (Agencija za odgoj i obrazovanje)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543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08012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Rezultati kandidata na državnim natjecanjima iz znanja </a:t>
            </a:r>
            <a:r>
              <a:rPr lang="hr-HR" sz="2000" dirty="0"/>
              <a:t>iz </a:t>
            </a:r>
            <a:r>
              <a:rPr lang="hr-HR" sz="2000" i="1" dirty="0"/>
              <a:t>Kataloga natjecanja i smotri učenika i učenica osnovnih i srednjih škola Republike Hrvatske, </a:t>
            </a:r>
            <a:r>
              <a:rPr lang="hr-HR" sz="2000" dirty="0"/>
              <a:t>koja se provode u organizaciji Agencije za odgoj i </a:t>
            </a:r>
            <a:r>
              <a:rPr lang="hr-HR" sz="2000" dirty="0" smtClean="0"/>
              <a:t>obrazovanje</a:t>
            </a: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56265"/>
            <a:ext cx="7632848" cy="5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Vrednovanje rezultata kandidata postignutih na sportskim natjecanjima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Kandidatima se vrednuju rezultati koje su postigli </a:t>
            </a:r>
            <a:r>
              <a:rPr lang="hr-HR" dirty="0" smtClean="0"/>
              <a:t>od 5. do 8. razreda na </a:t>
            </a:r>
            <a:r>
              <a:rPr lang="hr-HR" dirty="0"/>
              <a:t>natjecanjima školskih sportskih društava koja su ustrojena prema Propisniku Državnoga prvenstva školskih sportskih društava Republike Hrvatske, a pod nadzorom natjecateljskog povjerenstva Hrvatskoga školskoga športskog saveza </a:t>
            </a:r>
            <a:endParaRPr lang="hr-HR" dirty="0" smtClean="0"/>
          </a:p>
          <a:p>
            <a:r>
              <a:rPr lang="hr-HR" dirty="0" smtClean="0"/>
              <a:t>Pravo se ostvaruje na temelju službene evidencije o rezultatima natjecanja koje vodi HŠŠS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56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63116" cy="2448272"/>
          </a:xfrm>
        </p:spPr>
      </p:pic>
    </p:spTree>
    <p:extLst>
      <p:ext uri="{BB962C8B-B14F-4D97-AF65-F5344CB8AC3E}">
        <p14:creationId xmlns:p14="http://schemas.microsoft.com/office/powerpoint/2010/main" val="212884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Poseban element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Učenici sa zdravstvenim teškoćama</a:t>
            </a:r>
          </a:p>
          <a:p>
            <a:r>
              <a:rPr lang="hr-HR" dirty="0" smtClean="0"/>
              <a:t>Učenici koji žive u otežanim uvjetima obrazovanja uzrokovanim nepovoljnim ekonomskim, socijalnim te odgojnim čimbenicima</a:t>
            </a:r>
          </a:p>
          <a:p>
            <a:r>
              <a:rPr lang="hr-HR" dirty="0" smtClean="0"/>
              <a:t>Učenici za upis na osnovi Nacionalne strategije za uključivanje Roma</a:t>
            </a:r>
          </a:p>
          <a:p>
            <a:r>
              <a:rPr lang="hr-HR" dirty="0" smtClean="0"/>
              <a:t>Učenici hrvatskih državljana čiji su roditelji državni službenici koji su po službenoj dužnosti u ime RH upućeni na rad u inozemstvu</a:t>
            </a:r>
          </a:p>
          <a:p>
            <a:r>
              <a:rPr lang="hr-HR" dirty="0" smtClean="0">
                <a:sym typeface="Wingdings" pitchFamily="2" charset="2"/>
              </a:rPr>
              <a:t> priznaje se samo jedno pravo (ono koje je za učenika najpovoljnije)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981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Vrednovanje uspjeha kandidata sa zdravstvenim teškoćama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Učenik koji je završio osnovno obrazovanje po redovitome nastavnom planu i programu, ali su mu teže zdravstvene teškoće ili dugotrajno liječenje utjecali na postizanje rezultata</a:t>
            </a:r>
          </a:p>
          <a:p>
            <a:r>
              <a:rPr lang="hr-HR" dirty="0" smtClean="0"/>
              <a:t>Takvom se učeniku dodaje </a:t>
            </a:r>
            <a:r>
              <a:rPr lang="hr-HR" u="sng" dirty="0" smtClean="0"/>
              <a:t>1 bod</a:t>
            </a:r>
          </a:p>
          <a:p>
            <a:r>
              <a:rPr lang="hr-HR" dirty="0" smtClean="0"/>
              <a:t>Potrebno je priložiti: stručno mišljenje Službe za profesionalno usmjeravanje HZZ-a o sposobnostima i motivaciji učenika za 3-5 programa izdano na temelju stručnog mišljenja nadležnog školskog liječnika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052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3107" y="0"/>
            <a:ext cx="8229600" cy="2650306"/>
          </a:xfrm>
        </p:spPr>
        <p:txBody>
          <a:bodyPr>
            <a:noAutofit/>
          </a:bodyPr>
          <a:lstStyle/>
          <a:p>
            <a:r>
              <a:rPr lang="hr-HR" sz="3200" b="1" dirty="0"/>
              <a:t>Vrednovanje uspjeha kandidata koji žive u otežanim uvjetima obrazovanja uzrokovanim nepovoljnim ekonomskim, socijalnim te odgojnim čimbenicima 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71800" y="3440757"/>
            <a:ext cx="5925344" cy="3417243"/>
          </a:xfrm>
        </p:spPr>
        <p:txBody>
          <a:bodyPr/>
          <a:lstStyle/>
          <a:p>
            <a:r>
              <a:rPr lang="hr-HR" dirty="0" smtClean="0"/>
              <a:t>Uvjeti koji utječu na učenikov školski uspjeh</a:t>
            </a:r>
          </a:p>
          <a:p>
            <a:r>
              <a:rPr lang="hr-HR" dirty="0" smtClean="0"/>
              <a:t>Dodaje se </a:t>
            </a:r>
            <a:r>
              <a:rPr lang="hr-HR" u="sng" dirty="0" smtClean="0"/>
              <a:t>1 bod</a:t>
            </a:r>
          </a:p>
          <a:p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329828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079" y="329477"/>
            <a:ext cx="7715200" cy="1143000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Pravilnik o elementima i kriterijima za izbor kandidata u I. razred srednje škole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/>
          </a:bodyPr>
          <a:lstStyle/>
          <a:p>
            <a:r>
              <a:rPr lang="hr-HR" dirty="0" smtClean="0"/>
              <a:t>Prijave i upis kandidata u prve razrede srednjih škola provode se putem Nacionalnog informacijskog sustava prijava i upisa u srednje škole</a:t>
            </a:r>
          </a:p>
          <a:p>
            <a:r>
              <a:rPr lang="hr-HR" dirty="0" smtClean="0"/>
              <a:t>U svakome upisnom roku kandidat može prijaviti najviše 6 odabira programa obrazovanja</a:t>
            </a:r>
          </a:p>
          <a:p>
            <a:r>
              <a:rPr lang="hr-HR" dirty="0" smtClean="0"/>
              <a:t>Ako u OŠ niste učili određeni strani jezik možete prilikom prijave programa obrazovanja odabrati učenje toga stranog jezika kao prvog, uz testiranje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9810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Uvjeti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96482" cy="4032447"/>
          </a:xfrm>
        </p:spPr>
      </p:pic>
    </p:spTree>
    <p:extLst>
      <p:ext uri="{BB962C8B-B14F-4D97-AF65-F5344CB8AC3E}">
        <p14:creationId xmlns:p14="http://schemas.microsoft.com/office/powerpoint/2010/main" val="2123381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Roditelji – državni službenici koji su po službenoj dužnosti u ime RH radili u inozemstvu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849291"/>
          </a:xfrm>
        </p:spPr>
        <p:txBody>
          <a:bodyPr/>
          <a:lstStyle/>
          <a:p>
            <a:r>
              <a:rPr lang="hr-HR" dirty="0" smtClean="0"/>
              <a:t>Izravan upis učenika u srednju školu čiji su roditelji po službenoj dužnosti u ime RH radili u inozemstvu, a oni su se najmanje 2 od posljednja 4 razreda školovali u inozemstvu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91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Zdravstvena sposobnost kandidata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Prilikom upisivanja u programe za koje je posebnim propisima određeno obavezno utvrđivanje zdravstvene sposobnosti, dostavlja se:</a:t>
            </a:r>
          </a:p>
          <a:p>
            <a:r>
              <a:rPr lang="hr-HR" dirty="0" smtClean="0">
                <a:sym typeface="Wingdings" pitchFamily="2" charset="2"/>
              </a:rPr>
              <a:t> potvrdu školskog liječnika o zdravstvenoj sposobnosti za taj program</a:t>
            </a:r>
          </a:p>
          <a:p>
            <a:r>
              <a:rPr lang="hr-HR" dirty="0" smtClean="0">
                <a:sym typeface="Wingdings" pitchFamily="2" charset="2"/>
              </a:rPr>
              <a:t> liječničku svjedodžbu medicine rada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31452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Minimalni bodovni prag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525963"/>
          </a:xfrm>
        </p:spPr>
        <p:txBody>
          <a:bodyPr/>
          <a:lstStyle/>
          <a:p>
            <a:r>
              <a:rPr lang="hr-HR" dirty="0" smtClean="0"/>
              <a:t>Škola </a:t>
            </a:r>
            <a:r>
              <a:rPr lang="hr-HR" b="1" u="sng" dirty="0" smtClean="0"/>
              <a:t>može</a:t>
            </a:r>
            <a:r>
              <a:rPr lang="hr-HR" dirty="0" smtClean="0"/>
              <a:t> utvrditi minimalni broj bodova potrebnih za prijavu kandidata za upis u pojedini program obrazovanja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159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-9663"/>
            <a:ext cx="9173732" cy="6880300"/>
          </a:xfrm>
        </p:spPr>
      </p:pic>
      <p:sp>
        <p:nvSpPr>
          <p:cNvPr id="5" name="TekstniOkvir 4"/>
          <p:cNvSpPr txBox="1"/>
          <p:nvPr/>
        </p:nvSpPr>
        <p:spPr>
          <a:xfrm>
            <a:off x="755576" y="69269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dirty="0" smtClean="0"/>
              <a:t>Hvala na pažnji!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88066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/>
              <a:t>Elementi vrednovanja</a:t>
            </a:r>
            <a:endParaRPr lang="hr-HR" sz="6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3600400"/>
          </a:xfrm>
        </p:spPr>
        <p:txBody>
          <a:bodyPr>
            <a:normAutofit/>
          </a:bodyPr>
          <a:lstStyle/>
          <a:p>
            <a:r>
              <a:rPr lang="hr-HR" sz="5400" dirty="0" smtClean="0"/>
              <a:t>Zajednički element</a:t>
            </a:r>
          </a:p>
          <a:p>
            <a:r>
              <a:rPr lang="hr-HR" sz="5400" dirty="0" smtClean="0"/>
              <a:t>Dodatan element</a:t>
            </a:r>
          </a:p>
          <a:p>
            <a:r>
              <a:rPr lang="hr-HR" sz="5400" dirty="0" smtClean="0"/>
              <a:t>Poseban element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100416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Zajednički element</a:t>
            </a:r>
            <a:endParaRPr lang="hr-HR" sz="5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68863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Prosjeci zaključnih ocjena iz svih nastavnih predmeta na dvije decimale u posljednja četiri razreda OŠ (</a:t>
            </a:r>
            <a:r>
              <a:rPr lang="hr-HR" u="sng" dirty="0" smtClean="0"/>
              <a:t>maksimalan broj bodova: 20</a:t>
            </a:r>
            <a:r>
              <a:rPr lang="hr-HR" dirty="0" smtClean="0"/>
              <a:t>)</a:t>
            </a:r>
          </a:p>
          <a:p>
            <a:pPr>
              <a:buFont typeface="Wingdings" pitchFamily="2" charset="2"/>
              <a:buChar char="à"/>
            </a:pPr>
            <a:r>
              <a:rPr lang="hr-HR" dirty="0" smtClean="0">
                <a:sym typeface="Wingdings" pitchFamily="2" charset="2"/>
              </a:rPr>
              <a:t>+ zaključne ocjene iz 7. i 8. razreda iz Hrvatskog jezika, Matematike i prvog stranog jezika (</a:t>
            </a:r>
            <a:r>
              <a:rPr lang="hr-HR" u="sng" dirty="0" smtClean="0">
                <a:sym typeface="Wingdings" pitchFamily="2" charset="2"/>
              </a:rPr>
              <a:t>maksimalan broj bodova: 50</a:t>
            </a:r>
            <a:r>
              <a:rPr lang="hr-HR" dirty="0" smtClean="0">
                <a:sym typeface="Wingdings" pitchFamily="2" charset="2"/>
              </a:rPr>
              <a:t>)  </a:t>
            </a:r>
            <a:r>
              <a:rPr lang="hr-HR" b="1" dirty="0" smtClean="0">
                <a:sym typeface="Wingdings" pitchFamily="2" charset="2"/>
              </a:rPr>
              <a:t>STRUKOVNE TROGODIŠNJE ŠKOLE</a:t>
            </a:r>
          </a:p>
          <a:p>
            <a:pPr marL="0" indent="0">
              <a:buNone/>
            </a:pPr>
            <a:r>
              <a:rPr lang="hr-HR" b="1" dirty="0">
                <a:sym typeface="Wingdings" pitchFamily="2" charset="2"/>
              </a:rPr>
              <a:t>	</a:t>
            </a:r>
            <a:r>
              <a:rPr lang="hr-HR" b="1" dirty="0" smtClean="0">
                <a:sym typeface="Wingdings" pitchFamily="2" charset="2"/>
              </a:rPr>
              <a:t>			ILI</a:t>
            </a:r>
          </a:p>
          <a:p>
            <a:pPr marL="0" indent="0">
              <a:buNone/>
            </a:pPr>
            <a:r>
              <a:rPr lang="hr-HR" b="1" dirty="0" smtClean="0">
                <a:sym typeface="Wingdings" pitchFamily="2" charset="2"/>
              </a:rPr>
              <a:t></a:t>
            </a:r>
            <a:r>
              <a:rPr lang="hr-HR" dirty="0" smtClean="0">
                <a:sym typeface="Wingdings" pitchFamily="2" charset="2"/>
              </a:rPr>
              <a:t>+ zaključne ocjene 7. i 8. razreda iz Hrvatskog jezika, Matematike, prvog stranog jezika i 3 predmeta koje određuje škola (</a:t>
            </a:r>
            <a:r>
              <a:rPr lang="hr-HR" u="sng" dirty="0" smtClean="0">
                <a:sym typeface="Wingdings" pitchFamily="2" charset="2"/>
              </a:rPr>
              <a:t>maksimalan broj bodova: 80</a:t>
            </a:r>
            <a:r>
              <a:rPr lang="hr-HR" dirty="0" smtClean="0">
                <a:sym typeface="Wingdings" pitchFamily="2" charset="2"/>
              </a:rPr>
              <a:t>)  </a:t>
            </a:r>
            <a:r>
              <a:rPr lang="hr-HR" b="1" dirty="0" smtClean="0">
                <a:sym typeface="Wingdings" pitchFamily="2" charset="2"/>
              </a:rPr>
              <a:t>GIMNAZIJE I ČETVEROGODIŠNJE ŠKOLE</a:t>
            </a:r>
          </a:p>
        </p:txBody>
      </p:sp>
    </p:spTree>
    <p:extLst>
      <p:ext uri="{BB962C8B-B14F-4D97-AF65-F5344CB8AC3E}">
        <p14:creationId xmlns:p14="http://schemas.microsoft.com/office/powerpoint/2010/main" val="188119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184" y="8460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Primjer – trogodišnje škole</a:t>
            </a:r>
            <a:endParaRPr lang="hr-HR" b="1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609599"/>
            <a:ext cx="4036234" cy="19812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82592"/>
            <a:ext cx="5792866" cy="416275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427984" y="62068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ym typeface="Wingdings" pitchFamily="2" charset="2"/>
              </a:rPr>
              <a:t> </a:t>
            </a:r>
            <a:r>
              <a:rPr lang="hr-HR" sz="2800" dirty="0" smtClean="0"/>
              <a:t>Prosjeci </a:t>
            </a:r>
            <a:r>
              <a:rPr lang="hr-HR" sz="2800" dirty="0"/>
              <a:t>zaključnih ocjena iz svih nastavnih predmeta na dvije decimale u posljednja četiri razreda OŠ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156176" y="2625732"/>
            <a:ext cx="28083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ym typeface="Wingdings" pitchFamily="2" charset="2"/>
              </a:rPr>
              <a:t> </a:t>
            </a:r>
            <a:r>
              <a:rPr lang="hr-HR" sz="2800" dirty="0">
                <a:sym typeface="Wingdings" pitchFamily="2" charset="2"/>
              </a:rPr>
              <a:t>zaključne ocjene iz 7. i 8. razreda iz Hrvatskog jezika, Matematike i prvog stranog jezika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59107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60840" cy="1171631"/>
          </a:xfrm>
        </p:spPr>
        <p:txBody>
          <a:bodyPr>
            <a:normAutofit/>
          </a:bodyPr>
          <a:lstStyle/>
          <a:p>
            <a:r>
              <a:rPr lang="hr-HR" b="1" dirty="0" smtClean="0"/>
              <a:t>Primjer – četverogodišnje škole</a:t>
            </a:r>
            <a:endParaRPr lang="hr-HR" b="1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387" y="2708920"/>
            <a:ext cx="4189615" cy="21336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572000" y="2708920"/>
            <a:ext cx="4176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ym typeface="Wingdings" pitchFamily="2" charset="2"/>
              </a:rPr>
              <a:t> </a:t>
            </a:r>
            <a:r>
              <a:rPr lang="hr-HR" sz="3200" dirty="0"/>
              <a:t>Prosjeci zaključnih ocjena iz svih nastavnih predmeta na dvije decimale u posljednja četiri razreda OŠ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877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12576" y="33265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Primjer – četverogodišnje škole</a:t>
            </a:r>
            <a:endParaRPr lang="hr-HR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3"/>
            <a:ext cx="6304957" cy="475252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660232" y="1196753"/>
            <a:ext cx="2232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ym typeface="Wingdings" pitchFamily="2" charset="2"/>
              </a:rPr>
              <a:t> zaključne </a:t>
            </a:r>
            <a:r>
              <a:rPr lang="hr-HR" sz="2400" dirty="0">
                <a:sym typeface="Wingdings" pitchFamily="2" charset="2"/>
              </a:rPr>
              <a:t>ocjene 7. i 8. razreda iz Hrvatskog jezika, Matematike, prvog stranog jezika i 3 predmeta koje određuje škola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9292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5983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6000" b="1" dirty="0" smtClean="0"/>
              <a:t>Dodatni element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dirty="0" smtClean="0"/>
              <a:t>Sposobnosti, darovitosti i znanja kandidata</a:t>
            </a:r>
          </a:p>
          <a:p>
            <a:r>
              <a:rPr lang="hr-HR" dirty="0" smtClean="0"/>
              <a:t>Dokazuju se i vrednuju na osnovni ispitivanja, rezultata postignutih na natjecanjima u znanju i na osnovi rezultata postignutih na natjecanjima školskih sportskih društava</a:t>
            </a:r>
          </a:p>
          <a:p>
            <a:r>
              <a:rPr lang="hr-HR" dirty="0" smtClean="0"/>
              <a:t>Srednje škole mogu, u nekim slučajevima, provoditi provjere posebnih znanja iz predmeta posebno važnih za upis u određeni program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171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Vrednovanje uspjeha radi upisa u programe likovne umjetnosti i dizajna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Provjerava se darovitost učenika za likovno izražavanje crtanom olovkom ili ugljenom te slikanjem (tempera, gvaš ili akvarel) </a:t>
            </a:r>
            <a:r>
              <a:rPr lang="hr-HR" dirty="0" smtClean="0">
                <a:sym typeface="Wingdings" pitchFamily="2" charset="2"/>
              </a:rPr>
              <a:t> maksimalan broj bodova: 120 (uz minimalni bodovni prag od 70 bodova)</a:t>
            </a:r>
          </a:p>
          <a:p>
            <a:r>
              <a:rPr lang="hr-HR" dirty="0" smtClean="0">
                <a:sym typeface="Wingdings" pitchFamily="2" charset="2"/>
              </a:rPr>
              <a:t>Konačna ljestvica se utvrđuje zbrajanjem bodova dobivenih provjerom darovitosti, zajedničkog, dodatnog i posebnog elementa vrednovanja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89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990</Words>
  <Application>Microsoft Office PowerPoint</Application>
  <PresentationFormat>Prikaz na zaslonu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tema</vt:lpstr>
      <vt:lpstr>Upisi u srednju školu</vt:lpstr>
      <vt:lpstr>Pravilnik o elementima i kriterijima za izbor kandidata u I. razred srednje škole</vt:lpstr>
      <vt:lpstr>Elementi vrednovanja</vt:lpstr>
      <vt:lpstr>Zajednički element</vt:lpstr>
      <vt:lpstr>Primjer – trogodišnje škole</vt:lpstr>
      <vt:lpstr>Primjer – četverogodišnje škole</vt:lpstr>
      <vt:lpstr>Primjer – četverogodišnje škole</vt:lpstr>
      <vt:lpstr>Dodatni element</vt:lpstr>
      <vt:lpstr>Vrednovanje uspjeha radi upisa u programe likovne umjetnosti i dizajna</vt:lpstr>
      <vt:lpstr>Vrednovanje uspjeha radi upisa u programe glazbene umjetnosti </vt:lpstr>
      <vt:lpstr>Vrednovanje uspjeha radi upisa u programe plesne umjetnosti </vt:lpstr>
      <vt:lpstr>Vrednovanje uspjeha za upis u razredne odjele za sportaše</vt:lpstr>
      <vt:lpstr>Vrednovanje rezultata kandidata postignutih na natjecanjima iz znanja i u sportu</vt:lpstr>
      <vt:lpstr>PowerPointova prezentacija</vt:lpstr>
      <vt:lpstr>Vrednovanje rezultata kandidata postignutih na sportskim natjecanjima</vt:lpstr>
      <vt:lpstr>PowerPointova prezentacija</vt:lpstr>
      <vt:lpstr>Poseban element</vt:lpstr>
      <vt:lpstr>Vrednovanje uspjeha kandidata sa zdravstvenim teškoćama</vt:lpstr>
      <vt:lpstr>Vrednovanje uspjeha kandidata koji žive u otežanim uvjetima obrazovanja uzrokovanim nepovoljnim ekonomskim, socijalnim te odgojnim čimbenicima </vt:lpstr>
      <vt:lpstr>Uvjeti</vt:lpstr>
      <vt:lpstr>Roditelji – državni službenici koji su po službenoj dužnosti u ime RH radili u inozemstvu</vt:lpstr>
      <vt:lpstr>Zdravstvena sposobnost kandidata</vt:lpstr>
      <vt:lpstr>Minimalni bodovni prag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srednju školu</dc:title>
  <dc:creator>Učitelj</dc:creator>
  <cp:lastModifiedBy>OS.N.Andric</cp:lastModifiedBy>
  <cp:revision>16</cp:revision>
  <dcterms:created xsi:type="dcterms:W3CDTF">2015-05-06T07:31:08Z</dcterms:created>
  <dcterms:modified xsi:type="dcterms:W3CDTF">2017-05-23T14:20:58Z</dcterms:modified>
</cp:coreProperties>
</file>