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56" r:id="rId2"/>
    <p:sldId id="257" r:id="rId3"/>
    <p:sldId id="258" r:id="rId4"/>
    <p:sldId id="278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4" r:id="rId17"/>
  </p:sldIdLst>
  <p:sldSz cx="9144000" cy="5143500" type="screen16x9"/>
  <p:notesSz cx="6858000" cy="9144000"/>
  <p:embeddedFontLst>
    <p:embeddedFont>
      <p:font typeface="Abel" panose="020B0604020202020204" charset="0"/>
      <p:regular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MS PGothic" panose="020B0600070205080204" pitchFamily="34" charset="-128"/>
      <p:regular r:id="rId28"/>
    </p:embeddedFont>
    <p:embeddedFont>
      <p:font typeface="Oswald Regular" panose="020B0604020202020204" charset="-18"/>
      <p:regular r:id="rId29"/>
      <p:bold r:id="rId30"/>
    </p:embeddedFont>
    <p:embeddedFont>
      <p:font typeface="Passion One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4B9"/>
    <a:srgbClr val="F862D1"/>
    <a:srgbClr val="FDD5F3"/>
    <a:srgbClr val="F9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FC7ECE-DB6D-4F44-80A2-8F7E7CE29EC7}">
  <a:tblStyle styleId="{C0FC7ECE-DB6D-4F44-80A2-8F7E7CE29E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319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100968" y="2690804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3409326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4387644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4387651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4490600" y="803950"/>
            <a:ext cx="0" cy="3443400"/>
          </a:xfrm>
          <a:prstGeom prst="straightConnector1">
            <a:avLst/>
          </a:prstGeom>
          <a:noFill/>
          <a:ln w="19050" cap="flat" cmpd="sng">
            <a:solidFill>
              <a:srgbClr val="F9E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1_1_1_2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1_1_1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5520" y="2437068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430975" y="1741375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61" r:id="rId6"/>
    <p:sldLayoutId id="2147483663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hrcak.srce.hr/mf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221519" TargetMode="External"/><Relationship Id="rId2" Type="http://schemas.openxmlformats.org/officeDocument/2006/relationships/hyperlink" Target="https://hrcak.srce.hr/24370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rcak.srce.hr/2417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hrcak.srce.hr/osjecki-matematicki-list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rcak.srce.hr/19619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hrcak.srce.hr/osjecki-matematicki-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cak.srce.hr/index.php?show=toc&amp;id_broj=19394&amp;lang=hr" TargetMode="External"/><Relationship Id="rId5" Type="http://schemas.openxmlformats.org/officeDocument/2006/relationships/hyperlink" Target="https://www.daysoftheyear.com/days/world-maths-day/" TargetMode="External"/><Relationship Id="rId4" Type="http://schemas.openxmlformats.org/officeDocument/2006/relationships/hyperlink" Target="https://slidesgo.com/theme/math-les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hrcak.srce.hr/matk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249563" TargetMode="External"/><Relationship Id="rId2" Type="http://schemas.openxmlformats.org/officeDocument/2006/relationships/hyperlink" Target="https://hrcak.srce.hr/11291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hrcak.srce.hr/poucak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rcak.srce.hr/125707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2531231" y="335369"/>
            <a:ext cx="575507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Svjetski dan matematike</a:t>
            </a:r>
            <a:endParaRPr sz="72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  <a:sym typeface="Passion One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3858031" y="228285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800" b="1" dirty="0"/>
              <a:t>3. ožujka 2021.</a:t>
            </a:r>
            <a:endParaRPr sz="1800" b="1" dirty="0">
              <a:solidFill>
                <a:srgbClr val="5B72B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0BE4A-A9E9-4474-A995-FE15D6C1C84E}"/>
              </a:ext>
            </a:extLst>
          </p:cNvPr>
          <p:cNvSpPr txBox="1"/>
          <p:nvPr/>
        </p:nvSpPr>
        <p:spPr>
          <a:xfrm>
            <a:off x="6592187" y="2991293"/>
            <a:ext cx="229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Ljubica Baćić Đuračković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86808B-2188-4A38-BD5A-EF1ACCCF2069}"/>
              </a:ext>
            </a:extLst>
          </p:cNvPr>
          <p:cNvSpPr/>
          <p:nvPr/>
        </p:nvSpPr>
        <p:spPr>
          <a:xfrm>
            <a:off x="2489460" y="308787"/>
            <a:ext cx="3742660" cy="14956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Matematičko fizički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E90DD-6C3C-42EC-B23E-DE90486A751F}"/>
              </a:ext>
            </a:extLst>
          </p:cNvPr>
          <p:cNvSpPr txBox="1"/>
          <p:nvPr/>
        </p:nvSpPr>
        <p:spPr>
          <a:xfrm>
            <a:off x="2395869" y="2042460"/>
            <a:ext cx="6748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-   časopis za nastavu matematike i fizike namijenjen 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  učenicima srednjih škola.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izdaje ga </a:t>
            </a:r>
            <a:r>
              <a:rPr lang="hr-H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Hrvatsko matematičko društvo 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(HMD) četiri puta  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  godišnje.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časopis je imao veliki utjecaj na popilarizaciju matematike i   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  fizike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-  članke možete pročitati na 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https://hrcak.srce.hr/mfl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2050" name="Picture 2" descr="Matematičko fizički list, Vol. 63 No. 251, 2013">
            <a:extLst>
              <a:ext uri="{FF2B5EF4-FFF2-40B4-BE49-F238E27FC236}">
                <a16:creationId xmlns:a16="http://schemas.microsoft.com/office/drawing/2014/main" id="{CC18953E-05C1-4F0F-9ADB-E724957D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39" y="135565"/>
            <a:ext cx="1303366" cy="18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3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08E8FB2-F00A-4731-ACDA-071F4215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817563"/>
            <a:ext cx="8283575" cy="577850"/>
          </a:xfrm>
        </p:spPr>
        <p:txBody>
          <a:bodyPr/>
          <a:lstStyle/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Tu su i neki članci naše učiteljice: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066A9-0993-4C46-B56D-CF2F303341F1}"/>
              </a:ext>
            </a:extLst>
          </p:cNvPr>
          <p:cNvSpPr txBox="1"/>
          <p:nvPr/>
        </p:nvSpPr>
        <p:spPr>
          <a:xfrm>
            <a:off x="2445488" y="1701210"/>
            <a:ext cx="6556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 Đuračković, V. Đuračković: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Fraktali u Sketchpadu (</a:t>
            </a:r>
            <a:r>
              <a:rPr lang="hr-HR" sz="2000" dirty="0">
                <a:hlinkClick r:id="rId2"/>
              </a:rPr>
              <a:t>https://hrcak.srce.hr/243708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Vječni kalendar (</a:t>
            </a:r>
            <a:r>
              <a:rPr lang="hr-HR" sz="2000" dirty="0">
                <a:hlinkClick r:id="rId3"/>
              </a:rPr>
              <a:t>https://hrcak.srce.hr/221519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Vjerojatnost u igri Jamb (</a:t>
            </a:r>
            <a:r>
              <a:rPr lang="hr-HR" sz="2000" dirty="0">
                <a:hlinkClick r:id="rId4"/>
              </a:rPr>
              <a:t>https://hrcak.srce.hr/241745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65B20888-327C-4286-A0A4-3C4F0028A012}"/>
              </a:ext>
            </a:extLst>
          </p:cNvPr>
          <p:cNvSpPr/>
          <p:nvPr/>
        </p:nvSpPr>
        <p:spPr>
          <a:xfrm>
            <a:off x="2211573" y="454220"/>
            <a:ext cx="3742660" cy="113413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Osječki matematički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3D3B2-4A57-43FD-8128-A7B57E5A2E0B}"/>
              </a:ext>
            </a:extLst>
          </p:cNvPr>
          <p:cNvSpPr txBox="1"/>
          <p:nvPr/>
        </p:nvSpPr>
        <p:spPr>
          <a:xfrm>
            <a:off x="2013098" y="1977656"/>
            <a:ext cx="6974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namijenjen je učenicima i nastavnicima u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srednjim i osnovnim školama, te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studentima matematike.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sadrži stručne članke iz matematike i informatike.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članke možete pročitati na 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https://hrcak.srce.hr/osjecki-matematicki-list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28" name="Picture 4" descr="logo ">
            <a:extLst>
              <a:ext uri="{FF2B5EF4-FFF2-40B4-BE49-F238E27FC236}">
                <a16:creationId xmlns:a16="http://schemas.microsoft.com/office/drawing/2014/main" id="{433EEA9D-C917-4CAD-927C-4D386599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47" y="448128"/>
            <a:ext cx="1621182" cy="22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A0257A-1E25-40FD-A694-9733C1217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817563"/>
            <a:ext cx="8283575" cy="577850"/>
          </a:xfrm>
        </p:spPr>
        <p:txBody>
          <a:bodyPr/>
          <a:lstStyle/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Tu su i neki članci naše učiteljice: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7E2A0-BA4F-481D-A9AF-88F2D1112C4D}"/>
              </a:ext>
            </a:extLst>
          </p:cNvPr>
          <p:cNvSpPr txBox="1"/>
          <p:nvPr/>
        </p:nvSpPr>
        <p:spPr>
          <a:xfrm>
            <a:off x="2445488" y="1701210"/>
            <a:ext cx="6556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 Đuračković, V. Đuračković: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Bezoutova lema i Blankinshipova metoda  (</a:t>
            </a:r>
            <a:r>
              <a:rPr lang="hr-HR" sz="2000" dirty="0">
                <a:hlinkClick r:id="rId2"/>
              </a:rPr>
              <a:t>https://hrcak.srce.hr/196194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305F-EC88-4A1C-8EDA-4CD43C169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80" y="179546"/>
            <a:ext cx="8282100" cy="577800"/>
          </a:xfrm>
        </p:spPr>
        <p:txBody>
          <a:bodyPr/>
          <a:lstStyle/>
          <a:p>
            <a:r>
              <a:rPr lang="hr-HR" sz="3600" b="1" dirty="0">
                <a:solidFill>
                  <a:srgbClr val="92D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Igre (dostupne u knjižnici)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B9888-021A-4C67-8D48-81D33FBCD4AF}"/>
              </a:ext>
            </a:extLst>
          </p:cNvPr>
          <p:cNvSpPr/>
          <p:nvPr/>
        </p:nvSpPr>
        <p:spPr>
          <a:xfrm>
            <a:off x="3902148" y="87761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CATAN 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CARCCASONNE 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AZUL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RUMMIKUB 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SCOTLAND YARD 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DOBBLE  </a:t>
            </a:r>
          </a:p>
          <a:p>
            <a:pPr lvl="0" algn="just"/>
            <a:endParaRPr lang="hr-HR" sz="18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DOBBLE KIDS </a:t>
            </a:r>
          </a:p>
        </p:txBody>
      </p:sp>
    </p:spTree>
    <p:extLst>
      <p:ext uri="{BB962C8B-B14F-4D97-AF65-F5344CB8AC3E}">
        <p14:creationId xmlns:p14="http://schemas.microsoft.com/office/powerpoint/2010/main" val="407186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AF796-3B83-4565-9364-27925C1B9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59" y="312412"/>
            <a:ext cx="8282100" cy="577800"/>
          </a:xfrm>
        </p:spPr>
        <p:txBody>
          <a:bodyPr/>
          <a:lstStyle/>
          <a:p>
            <a:r>
              <a:rPr lang="hr-HR" b="1" dirty="0">
                <a:solidFill>
                  <a:srgbClr val="92D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SMART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1011-B7F0-4727-9399-2775B183E2B9}"/>
              </a:ext>
            </a:extLst>
          </p:cNvPr>
          <p:cNvSpPr/>
          <p:nvPr/>
        </p:nvSpPr>
        <p:spPr>
          <a:xfrm>
            <a:off x="4202371" y="805151"/>
            <a:ext cx="4346373" cy="417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Zabava s pingvinima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Vjeverice beru žirove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Misaona igra Skrovišta u prašumi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Zečići i lisice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Obojeni kod 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Misaona igra IQ stars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IQ FIT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Cube puzzler pro</a:t>
            </a:r>
          </a:p>
          <a:p>
            <a:pPr marL="285750" lvl="0" indent="-28575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IQ puzzler pro</a:t>
            </a:r>
          </a:p>
        </p:txBody>
      </p:sp>
    </p:spTree>
    <p:extLst>
      <p:ext uri="{BB962C8B-B14F-4D97-AF65-F5344CB8AC3E}">
        <p14:creationId xmlns:p14="http://schemas.microsoft.com/office/powerpoint/2010/main" val="423375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3031685" y="2107733"/>
            <a:ext cx="5935106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F9E9D9"/>
              </a:buClr>
              <a:buChar char="●"/>
            </a:pPr>
            <a:r>
              <a:rPr lang="hr-HR" sz="2000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https://slidesgo.com/theme/math-lesson</a:t>
            </a:r>
            <a:endParaRPr lang="hr-HR" sz="2000" b="1" dirty="0">
              <a:solidFill>
                <a:srgbClr val="FFFF00"/>
              </a:solidFill>
            </a:endParaRPr>
          </a:p>
          <a:p>
            <a:pPr lvl="0">
              <a:buClr>
                <a:srgbClr val="F9E9D9"/>
              </a:buClr>
              <a:buChar char="●"/>
            </a:pPr>
            <a:r>
              <a:rPr lang="hr-HR" sz="2000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https://www.daysoftheyear.com/days/world-maths-day/</a:t>
            </a:r>
            <a:endParaRPr lang="hr-HR" sz="2000" b="1" dirty="0">
              <a:solidFill>
                <a:srgbClr val="FFFF00"/>
              </a:solidFill>
            </a:endParaRPr>
          </a:p>
          <a:p>
            <a:pPr marL="152400" lvl="0" indent="0">
              <a:buClr>
                <a:srgbClr val="F9E9D9"/>
              </a:buClr>
            </a:pPr>
            <a:endParaRPr lang="hr-HR" sz="2000" b="1" dirty="0">
              <a:solidFill>
                <a:srgbClr val="FFFF00"/>
              </a:solidFill>
            </a:endParaRPr>
          </a:p>
          <a:p>
            <a:pPr marL="152400" lvl="0" indent="0">
              <a:buClr>
                <a:srgbClr val="F9E9D9"/>
              </a:buClr>
            </a:pPr>
            <a:r>
              <a:rPr lang="hr-HR" sz="2000" b="1" dirty="0">
                <a:solidFill>
                  <a:srgbClr val="FFFF00"/>
                </a:solidFill>
              </a:rPr>
              <a:t>Slike:</a:t>
            </a:r>
          </a:p>
          <a:p>
            <a:pPr lvl="0">
              <a:buClr>
                <a:srgbClr val="F9E9D9"/>
              </a:buClr>
              <a:buChar char="●"/>
            </a:pPr>
            <a:r>
              <a:rPr lang="hr-HR" sz="2000" b="1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https://hrcak.srce.hr/index.php?show=toc&amp;id_broj=19394&amp;lang=hr</a:t>
            </a:r>
            <a:endParaRPr lang="hr-HR" sz="2000" b="1" dirty="0">
              <a:solidFill>
                <a:srgbClr val="FFFF00"/>
              </a:solidFill>
            </a:endParaRPr>
          </a:p>
          <a:p>
            <a:pPr lvl="0">
              <a:buClr>
                <a:srgbClr val="F9E9D9"/>
              </a:buClr>
              <a:buChar char="●"/>
            </a:pPr>
            <a:r>
              <a:rPr lang="hr-HR" sz="2000" b="1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https://hrcak.srce.hr/osjecki-matematicki-list</a:t>
            </a:r>
            <a:r>
              <a:rPr lang="hr-HR" sz="2000" b="1" dirty="0">
                <a:solidFill>
                  <a:srgbClr val="FFFF00"/>
                </a:solidFill>
              </a:rPr>
              <a:t>  </a:t>
            </a:r>
          </a:p>
          <a:p>
            <a:pPr lvl="0">
              <a:buClr>
                <a:srgbClr val="F9E9D9"/>
              </a:buClr>
              <a:buChar char="●"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235852" y="1147568"/>
            <a:ext cx="167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>
              <a:solidFill>
                <a:srgbClr val="F9E9D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FFFF00"/>
                </a:solidFill>
              </a:rPr>
              <a:t>Kako je nastao?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ctrTitle" idx="3"/>
          </p:nvPr>
        </p:nvSpPr>
        <p:spPr>
          <a:xfrm>
            <a:off x="1054498" y="2690800"/>
            <a:ext cx="2355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F862D1"/>
                </a:solidFill>
              </a:rPr>
              <a:t>Časopisi?</a:t>
            </a:r>
            <a:endParaRPr dirty="0">
              <a:solidFill>
                <a:srgbClr val="F862D1"/>
              </a:solidFill>
            </a:endParaRPr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92D050"/>
                </a:solidFill>
              </a:rPr>
              <a:t>Igre?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08" name="Google Shape;108;p24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9E9D9"/>
                </a:solidFill>
              </a:rPr>
              <a:t> </a:t>
            </a:r>
            <a:endParaRPr dirty="0">
              <a:solidFill>
                <a:srgbClr val="F9E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 flipH="1">
            <a:off x="1655131" y="294756"/>
            <a:ext cx="7254951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latin typeface="Arial Narrow" panose="020B0606020202030204" pitchFamily="34" charset="0"/>
              </a:rPr>
              <a:t>Obilježava se svake godine prve srijede u ožujku.</a:t>
            </a:r>
          </a:p>
          <a:p>
            <a:pPr marL="285750" indent="-285750" algn="just"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latin typeface="Arial Narrow" panose="020B0606020202030204" pitchFamily="34" charset="0"/>
              </a:rPr>
              <a:t>Prvi put je održan 2007. godine, ali 14. ožujka kad je Dan broja </a:t>
            </a:r>
            <a:r>
              <a:rPr lang="el-GR" sz="1800" b="1" dirty="0">
                <a:latin typeface="Arial Narrow" panose="020B0606020202030204" pitchFamily="34" charset="0"/>
              </a:rPr>
              <a:t>π</a:t>
            </a:r>
            <a:r>
              <a:rPr lang="hr-HR" sz="1800" b="1" dirty="0">
                <a:latin typeface="Arial Narrow" panose="020B0606020202030204" pitchFamily="34" charset="0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latin typeface="Arial Narrow" panose="020B0606020202030204" pitchFamily="34" charset="0"/>
              </a:rPr>
              <a:t>Smatra se da ga je osnovala australska tvrtka 3P Learning.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latin typeface="Arial Narrow" panose="020B0606020202030204" pitchFamily="34" charset="0"/>
              </a:rPr>
              <a:t>Ideja je bila provesti najveće svjetsko mrežno matematičko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</a:pPr>
            <a:r>
              <a:rPr lang="hr-HR" sz="1800" b="1" dirty="0">
                <a:latin typeface="Arial Narrow" panose="020B0606020202030204" pitchFamily="34" charset="0"/>
              </a:rPr>
              <a:t>     natjecanje koristeći aplikaciju 3P Learning’s Mathletics.</a:t>
            </a:r>
          </a:p>
          <a:p>
            <a:pPr marL="285750" lvl="0" indent="-285750" algn="just"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 Narrow" panose="020B0606020202030204" pitchFamily="34" charset="0"/>
              </a:rPr>
              <a:t>Natjecanje je podijeljeno na dobne kategorije: za sudionike</a:t>
            </a:r>
          </a:p>
          <a:p>
            <a:pPr marL="0" lvl="0" indent="0" algn="just">
              <a:spcAft>
                <a:spcPts val="1600"/>
              </a:spcAft>
              <a:buClr>
                <a:srgbClr val="FFFF00"/>
              </a:buClr>
            </a:pPr>
            <a:r>
              <a:rPr lang="pl-PL" sz="1800" b="1" dirty="0">
                <a:latin typeface="Arial Narrow" panose="020B0606020202030204" pitchFamily="34" charset="0"/>
              </a:rPr>
              <a:t>      u dobi od 4 do 7, od 8 do 10 , od 11 do 13 i od 14 do 18 godina.</a:t>
            </a:r>
          </a:p>
          <a:p>
            <a:pPr marL="285750" lvl="0" indent="-285750" algn="just"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latin typeface="Arial Narrow" panose="020B0606020202030204" pitchFamily="34" charset="0"/>
              </a:rPr>
              <a:t>Škole koje žele sudjelovati moraju platiti licencu.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</a:pPr>
            <a:endParaRPr lang="hr-HR" sz="1800" b="1" dirty="0">
              <a:latin typeface="Arial Narrow" panose="020B060602020203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hr-HR" sz="1800" b="1" dirty="0">
              <a:latin typeface="Arial Narrow" panose="020B060602020203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lang="hr-HR" sz="1800" b="1" dirty="0">
              <a:solidFill>
                <a:srgbClr val="F9E9D9"/>
              </a:solidFill>
              <a:latin typeface="Arial Narrow" panose="020B060602020203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sz="1800" b="1" dirty="0">
              <a:solidFill>
                <a:srgbClr val="F9E9D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6A7FD-AB0F-426E-8930-F8A69D78B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50" y="529264"/>
            <a:ext cx="8282100" cy="577800"/>
          </a:xfrm>
        </p:spPr>
        <p:txBody>
          <a:bodyPr/>
          <a:lstStyle/>
          <a:p>
            <a:r>
              <a:rPr lang="hr-HR" b="1" dirty="0">
                <a:solidFill>
                  <a:srgbClr val="F862D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Matematički časopisi</a:t>
            </a:r>
            <a:endParaRPr lang="hr-H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424B8B-3E16-400E-85DA-605F950D2999}"/>
              </a:ext>
            </a:extLst>
          </p:cNvPr>
          <p:cNvSpPr/>
          <p:nvPr/>
        </p:nvSpPr>
        <p:spPr>
          <a:xfrm>
            <a:off x="723014" y="1389322"/>
            <a:ext cx="1467293" cy="1417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Matka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5D4C5-E482-45E8-8299-3A146198D984}"/>
              </a:ext>
            </a:extLst>
          </p:cNvPr>
          <p:cNvSpPr/>
          <p:nvPr/>
        </p:nvSpPr>
        <p:spPr>
          <a:xfrm>
            <a:off x="2948761" y="1389320"/>
            <a:ext cx="1531089" cy="1545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Poučak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102BF-602D-468D-ADF3-8B0BD99FE649}"/>
              </a:ext>
            </a:extLst>
          </p:cNvPr>
          <p:cNvSpPr/>
          <p:nvPr/>
        </p:nvSpPr>
        <p:spPr>
          <a:xfrm>
            <a:off x="4970390" y="1282996"/>
            <a:ext cx="3742660" cy="165158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Matematičko fizički list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C4116C02-8855-42F5-A4A3-C6EC66EF7735}"/>
              </a:ext>
            </a:extLst>
          </p:cNvPr>
          <p:cNvSpPr/>
          <p:nvPr/>
        </p:nvSpPr>
        <p:spPr>
          <a:xfrm>
            <a:off x="4770475" y="3629246"/>
            <a:ext cx="3742660" cy="113413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Osječki matematički list</a:t>
            </a:r>
          </a:p>
        </p:txBody>
      </p:sp>
    </p:spTree>
    <p:extLst>
      <p:ext uri="{BB962C8B-B14F-4D97-AF65-F5344CB8AC3E}">
        <p14:creationId xmlns:p14="http://schemas.microsoft.com/office/powerpoint/2010/main" val="8886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5094-8CC1-4453-97D4-A92EB78B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6" y="813834"/>
            <a:ext cx="7238694" cy="577800"/>
          </a:xfrm>
        </p:spPr>
        <p:txBody>
          <a:bodyPr/>
          <a:lstStyle/>
          <a:p>
            <a:pPr lvl="0">
              <a:spcAft>
                <a:spcPts val="1600"/>
              </a:spcAft>
            </a:pPr>
            <a:br>
              <a:rPr lang="hr-HR" b="1" dirty="0">
                <a:solidFill>
                  <a:srgbClr val="F862D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br>
              <a:rPr lang="hr-HR" b="1" dirty="0">
                <a:solidFill>
                  <a:srgbClr val="F862D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br>
              <a:rPr lang="hr-HR" b="1" dirty="0">
                <a:solidFill>
                  <a:srgbClr val="F862D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br>
              <a:rPr lang="hr-HR" b="1" dirty="0">
                <a:solidFill>
                  <a:srgbClr val="F862D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br>
              <a:rPr lang="hr-HR" b="1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2B6AC-34C6-46CF-9D9F-26DB60BCCDBF}"/>
              </a:ext>
            </a:extLst>
          </p:cNvPr>
          <p:cNvSpPr txBox="1"/>
          <p:nvPr/>
        </p:nvSpPr>
        <p:spPr>
          <a:xfrm>
            <a:off x="135410" y="1102734"/>
            <a:ext cx="7328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– časopis za mlade matematičare namijenjen učenicima    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  osnovnih škola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- izdaje ga Hrvatsko matematičko društvo (HMD) četiri   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  puta tijekom školske godine.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- dio materijala iz starih brojeva Matke dostupan je  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  na  </a:t>
            </a:r>
            <a:r>
              <a:rPr lang="hr-HR" sz="2000" u="sng" dirty="0"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http://hrcak.srce.hr/matka</a:t>
            </a:r>
            <a:r>
              <a:rPr lang="hr-HR" sz="2000" u="sng" dirty="0"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lang="hr-H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B55D3D-0485-4F64-B09B-C8C1964ED3BF}"/>
              </a:ext>
            </a:extLst>
          </p:cNvPr>
          <p:cNvSpPr/>
          <p:nvPr/>
        </p:nvSpPr>
        <p:spPr>
          <a:xfrm>
            <a:off x="705657" y="393896"/>
            <a:ext cx="1467293" cy="1417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Matka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D47C6-2EA8-47B4-A6EE-B9270267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22" y="326064"/>
            <a:ext cx="1959367" cy="2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EB2C-074D-4BA7-8BE7-9CA0A241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597" y="3255898"/>
            <a:ext cx="7481115" cy="577800"/>
          </a:xfrm>
        </p:spPr>
        <p:txBody>
          <a:bodyPr/>
          <a:lstStyle/>
          <a:p>
            <a:pPr algn="l"/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sadrži matematičke članke iz geometrije, aritmetike i algebre,    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povijesti matematike,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životopise naših i svjetskih matematičara,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primjere primjene matematike u drugim znanostima i umjetnosti,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zadatke s različitih (domaćih i stranih) natjecanja,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posebne stranice za najmlađe, razbibrigu, probleme i zadatke u 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kojima pomaže računalo,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posebno odabrane zadatke za nadarene,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različite matematičke igre, mozgalice, križaljke, zagonetke,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matematičke rebuse i kriptograme, </a:t>
            </a:r>
            <a:b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 razne obavijesti, nagradni natječaj i strip.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306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B1896-34FA-4D5C-A9E9-651520E8D5D4}"/>
              </a:ext>
            </a:extLst>
          </p:cNvPr>
          <p:cNvSpPr txBox="1"/>
          <p:nvPr/>
        </p:nvSpPr>
        <p:spPr>
          <a:xfrm>
            <a:off x="2608521" y="871871"/>
            <a:ext cx="6535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414B9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Tu su i neki članci naših učitelja: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Baćić: </a:t>
            </a:r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Skraćivanje zanimljivih razlomaka</a:t>
            </a:r>
          </a:p>
          <a:p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         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(https://hrcak.srce.hr/112913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)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 Đuračković, V. Đuračković: </a:t>
            </a: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   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Savršeni dan 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  <a:hlinkClick r:id="rId3"/>
              </a:rPr>
              <a:t>https://hrcak.srce.hr/249563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lang="hr-HR" sz="2000" i="1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Jabuke u matematici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Smijehom do zdravlja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 Đuračković, J. Kosor: </a:t>
            </a:r>
            <a:r>
              <a:rPr lang="hr-HR" sz="2000" i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Voda je izvor života 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(prihvaćen za objavu)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hr-HR" sz="2000" b="1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285750" indent="-285750">
              <a:buFontTx/>
              <a:buChar char="-"/>
            </a:pPr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78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1B3A6-07D2-40F8-A2A1-29424B6546DE}"/>
              </a:ext>
            </a:extLst>
          </p:cNvPr>
          <p:cNvSpPr/>
          <p:nvPr/>
        </p:nvSpPr>
        <p:spPr>
          <a:xfrm>
            <a:off x="2225747" y="404036"/>
            <a:ext cx="1531089" cy="1545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Poučak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FD906-279F-4BD2-80F8-05E54BF38649}"/>
              </a:ext>
            </a:extLst>
          </p:cNvPr>
          <p:cNvSpPr txBox="1"/>
          <p:nvPr/>
        </p:nvSpPr>
        <p:spPr>
          <a:xfrm>
            <a:off x="2133600" y="2302392"/>
            <a:ext cx="6911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- časopis za metodiku i nastavu matematike,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 a izlazi četiri puta godišnje.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- osnivač i izdavač je Hrvatsko matematičko društvo</a:t>
            </a:r>
            <a:r>
              <a:rPr lang="hr-H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(HMD).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- materijali iz starih brojeva Poučka dostupni su       </a:t>
            </a: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 na 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http://hrcak.srce.hr/poucak</a:t>
            </a:r>
            <a:endParaRPr lang="hr-H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23145-83E8-46A0-A7BD-582C2E77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649" y="538095"/>
            <a:ext cx="1592171" cy="22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FD010-91E4-401D-841B-5AA3EA6B6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Tu su i neki članci naše učiteljice: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4B7CD-444C-4F91-AC30-5C650F6F5FF5}"/>
              </a:ext>
            </a:extLst>
          </p:cNvPr>
          <p:cNvSpPr txBox="1"/>
          <p:nvPr/>
        </p:nvSpPr>
        <p:spPr>
          <a:xfrm>
            <a:off x="4114800" y="21158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44249-355F-48C9-8F9C-FA0A9FBFCB9C}"/>
              </a:ext>
            </a:extLst>
          </p:cNvPr>
          <p:cNvSpPr txBox="1"/>
          <p:nvPr/>
        </p:nvSpPr>
        <p:spPr>
          <a:xfrm>
            <a:off x="2594344" y="1708298"/>
            <a:ext cx="6118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Lj. Baćić Đuračković, V. Đuračković:</a:t>
            </a:r>
          </a:p>
          <a:p>
            <a:endParaRPr lang="hr-HR" sz="20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Pravilo trojno (</a:t>
            </a:r>
            <a:r>
              <a:rPr lang="hr-HR" sz="2000" dirty="0">
                <a:latin typeface="MS PGothic" panose="020B0600070205080204" pitchFamily="34" charset="-128"/>
                <a:ea typeface="MS PGothic" panose="020B0600070205080204" pitchFamily="34" charset="-128"/>
                <a:hlinkClick r:id="rId2"/>
              </a:rPr>
              <a:t>https://hrcak.srce.hr/125707</a:t>
            </a: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Matematički Dobble</a:t>
            </a:r>
          </a:p>
          <a:p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57250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5B72B7"/>
      </a:dk1>
      <a:lt1>
        <a:srgbClr val="FFFFFF"/>
      </a:lt1>
      <a:dk2>
        <a:srgbClr val="595959"/>
      </a:dk2>
      <a:lt2>
        <a:srgbClr val="F9E9D9"/>
      </a:lt2>
      <a:accent1>
        <a:srgbClr val="5B72B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739</Words>
  <Application>Microsoft Office PowerPoint</Application>
  <PresentationFormat>On-screen Show (16:9)</PresentationFormat>
  <Paragraphs>116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Passion One</vt:lpstr>
      <vt:lpstr>Arial</vt:lpstr>
      <vt:lpstr>Abel</vt:lpstr>
      <vt:lpstr>MS PGothic</vt:lpstr>
      <vt:lpstr>Wingdings</vt:lpstr>
      <vt:lpstr>Arial Narrow</vt:lpstr>
      <vt:lpstr>Fira Sans Extra Condensed Medium</vt:lpstr>
      <vt:lpstr>Oswald Regular</vt:lpstr>
      <vt:lpstr>Math Lesson by Slidesgo</vt:lpstr>
      <vt:lpstr>Svjetski dan matematike</vt:lpstr>
      <vt:lpstr>Kako je nastao?</vt:lpstr>
      <vt:lpstr>PowerPoint Presentation</vt:lpstr>
      <vt:lpstr>Matematički časopisi</vt:lpstr>
      <vt:lpstr>     </vt:lpstr>
      <vt:lpstr>- sadrži matematičke članke iz geometrije, aritmetike i algebre,         povijesti matematike, - životopise naših i svjetskih matematičara,  - primjere primjene matematike u drugim znanostima i umjetnosti,  - zadatke s različitih (domaćih i stranih) natjecanja,  - posebne stranice za najmlađe, razbibrigu, probleme i zadatke u      kojima pomaže računalo,  - posebno odabrane zadatke za nadarene,  - različite matematičke igre, mozgalice, križaljke, zagonetke,  - matematičke rebuse i kriptograme,  - razne obavijesti, nagradni natječaj i strip.</vt:lpstr>
      <vt:lpstr>PowerPoint Presentation</vt:lpstr>
      <vt:lpstr>PowerPoint Presentation</vt:lpstr>
      <vt:lpstr>Tu su i neki članci naše učiteljice:</vt:lpstr>
      <vt:lpstr>PowerPoint Presentation</vt:lpstr>
      <vt:lpstr>Tu su i neki članci naše učiteljice:</vt:lpstr>
      <vt:lpstr>PowerPoint Presentation</vt:lpstr>
      <vt:lpstr>Tu su i neki članci naše učiteljice:</vt:lpstr>
      <vt:lpstr>Igre (dostupne u knjižnici)</vt:lpstr>
      <vt:lpstr>SMART GAMES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matematike</dc:title>
  <dc:creator>Ljubica</dc:creator>
  <cp:lastModifiedBy>Ljubica</cp:lastModifiedBy>
  <cp:revision>66</cp:revision>
  <dcterms:modified xsi:type="dcterms:W3CDTF">2021-03-04T08:51:12Z</dcterms:modified>
</cp:coreProperties>
</file>