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rednji stil 2 - Isticanj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23.5.2021.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23.5.2021.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23.5.2021.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23.5.2021.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23.5.2021.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23.5.2021.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23.5.2021.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23.5.2021.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23.5.2021.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23.5.2021.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23.5.2021.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23.5.2021.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772400" cy="1470025"/>
          </a:xfrm>
        </p:spPr>
        <p:txBody>
          <a:bodyPr>
            <a:noAutofit/>
          </a:bodyPr>
          <a:lstStyle/>
          <a:p>
            <a:r>
              <a:rPr lang="hr-HR" b="1" dirty="0" smtClean="0"/>
              <a:t>Odluka o upisu učenika u 1. razred srednje škole za školsku godinu 2021./2022.</a:t>
            </a:r>
            <a:endParaRPr lang="hr-HR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Stručna služba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92499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544616"/>
          </a:xfrm>
        </p:spPr>
        <p:txBody>
          <a:bodyPr>
            <a:normAutofit/>
          </a:bodyPr>
          <a:lstStyle/>
          <a:p>
            <a:r>
              <a:rPr lang="hr-HR" dirty="0"/>
              <a:t>n</a:t>
            </a:r>
            <a:r>
              <a:rPr lang="hr-HR" dirty="0" smtClean="0"/>
              <a:t>aknadu za povećane troškove obrazovanja</a:t>
            </a:r>
          </a:p>
          <a:p>
            <a:r>
              <a:rPr lang="hr-HR" dirty="0"/>
              <a:t>i</a:t>
            </a:r>
            <a:r>
              <a:rPr lang="hr-HR" dirty="0" smtClean="0"/>
              <a:t>znos školarine, ako se naplaćuje</a:t>
            </a:r>
          </a:p>
          <a:p>
            <a:r>
              <a:rPr lang="hr-HR" dirty="0"/>
              <a:t>d</a:t>
            </a:r>
            <a:r>
              <a:rPr lang="hr-HR" smtClean="0"/>
              <a:t>atume </a:t>
            </a:r>
            <a:r>
              <a:rPr lang="hr-HR" dirty="0" smtClean="0"/>
              <a:t>zaprimanja upisnica i ostale dokumentacije potrebne </a:t>
            </a:r>
            <a:r>
              <a:rPr lang="hr-HR" smtClean="0"/>
              <a:t>za upis</a:t>
            </a:r>
            <a:endParaRPr lang="hr-HR" dirty="0" smtClean="0"/>
          </a:p>
          <a:p>
            <a:r>
              <a:rPr lang="hr-HR" dirty="0" smtClean="0"/>
              <a:t>ostale </a:t>
            </a:r>
            <a:r>
              <a:rPr lang="hr-HR" dirty="0" smtClean="0"/>
              <a:t>kriterije i uvjete upisa koji se utvrđuju u skladu s ovom odlukom i Pravilnikom o elementima i kriterijima</a:t>
            </a:r>
          </a:p>
          <a:p>
            <a:endParaRPr lang="hr-HR" dirty="0"/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r-HR" b="1" dirty="0" smtClean="0"/>
              <a:t>Natječaj za upis sadrži: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1903742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r-HR" b="1" dirty="0" smtClean="0"/>
              <a:t>Ljetni upisni rok</a:t>
            </a:r>
            <a:endParaRPr lang="hr-HR" b="1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5216509"/>
              </p:ext>
            </p:extLst>
          </p:nvPr>
        </p:nvGraphicFramePr>
        <p:xfrm>
          <a:off x="467544" y="1412776"/>
          <a:ext cx="8229600" cy="4937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40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3184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Opis postupaka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Datum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Početak prijava kandidata u sustav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24. svibnja 2021.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Početak prijava obrazovnih programa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25.</a:t>
                      </a:r>
                      <a:r>
                        <a:rPr lang="hr-HR" sz="2400" b="1" baseline="0" dirty="0" smtClean="0"/>
                        <a:t>  lipnja 2021.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Završetak prijave obrazovnih programa koji zahtijevaju dodatne provjere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28.</a:t>
                      </a:r>
                      <a:r>
                        <a:rPr lang="hr-HR" sz="2400" b="1" baseline="0" dirty="0" smtClean="0"/>
                        <a:t>  lipnja 2021.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Provođenje dodatnih ispita i provjera te unos</a:t>
                      </a:r>
                      <a:r>
                        <a:rPr lang="hr-HR" sz="2400" baseline="0" dirty="0" smtClean="0"/>
                        <a:t> rezultata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29. lipnja –</a:t>
                      </a:r>
                      <a:r>
                        <a:rPr lang="hr-HR" sz="2400" b="1" baseline="0" dirty="0" smtClean="0"/>
                        <a:t> 1. srpnja 2021.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Rok za dostavu dokumentacije redovitih učenika (stručno mišljenje HZZ-a i ostali dokumenti kojima se ostvaruju dodatna prava za upis)</a:t>
                      </a:r>
                    </a:p>
                    <a:p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baseline="0" dirty="0" smtClean="0"/>
                        <a:t>1. srpnja 2021.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8071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5687253"/>
              </p:ext>
            </p:extLst>
          </p:nvPr>
        </p:nvGraphicFramePr>
        <p:xfrm>
          <a:off x="467544" y="332656"/>
          <a:ext cx="8229600" cy="532983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472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6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814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Opis postupaka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Datum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7318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Dostava osobnih dokumenata i svjedodžbi</a:t>
                      </a:r>
                      <a:r>
                        <a:rPr lang="hr-HR" sz="2400" baseline="0" dirty="0" smtClean="0"/>
                        <a:t> za kandidate izvan redovitog sustava obrazovanja RH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24. svibnja –</a:t>
                      </a:r>
                      <a:r>
                        <a:rPr lang="hr-HR" sz="2400" b="1" baseline="0" dirty="0" smtClean="0"/>
                        <a:t> 1. srpnja 2021.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9569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Unos prigovora na unesene osobne podatke, ocjene, natjecanja,</a:t>
                      </a:r>
                      <a:r>
                        <a:rPr lang="hr-HR" sz="2400" baseline="0" dirty="0" smtClean="0"/>
                        <a:t> rezultate dodatnih provjera i podataka na temelju kojih se ostvaruju dodatna prava na upis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baseline="0" dirty="0" smtClean="0"/>
                        <a:t>5. </a:t>
                      </a:r>
                      <a:r>
                        <a:rPr lang="hr-HR" sz="2400" b="1" baseline="0" dirty="0" smtClean="0"/>
                        <a:t>srpnja </a:t>
                      </a:r>
                      <a:r>
                        <a:rPr lang="hr-HR" sz="2400" b="1" baseline="0" dirty="0" smtClean="0"/>
                        <a:t>2021.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5066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Brisanje s lista kandidata</a:t>
                      </a:r>
                      <a:r>
                        <a:rPr lang="hr-HR" sz="2400" baseline="0" dirty="0" smtClean="0"/>
                        <a:t> koji nisu zadovoljili preduvjete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6.</a:t>
                      </a:r>
                      <a:r>
                        <a:rPr lang="hr-HR" sz="2400" b="1" baseline="0" dirty="0" smtClean="0"/>
                        <a:t> </a:t>
                      </a:r>
                      <a:r>
                        <a:rPr lang="hr-HR" sz="2400" b="1" baseline="0" dirty="0" smtClean="0"/>
                        <a:t>srpnja </a:t>
                      </a:r>
                      <a:r>
                        <a:rPr lang="hr-HR" sz="2400" b="1" baseline="0" dirty="0" smtClean="0"/>
                        <a:t>2021.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5066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Zaključivanje odabira obrazovnih programa i početak ispisa prijavnica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7. </a:t>
                      </a:r>
                      <a:r>
                        <a:rPr lang="hr-HR" sz="2400" b="1" dirty="0" smtClean="0"/>
                        <a:t>srpnja </a:t>
                      </a:r>
                      <a:r>
                        <a:rPr lang="hr-HR" sz="2400" b="1" dirty="0" smtClean="0"/>
                        <a:t>2021.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430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32711"/>
              </p:ext>
            </p:extLst>
          </p:nvPr>
        </p:nvGraphicFramePr>
        <p:xfrm>
          <a:off x="395536" y="188640"/>
          <a:ext cx="8229600" cy="62022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264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4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814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Opis postupaka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Datum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7318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Krajnji rok za zaprimanje potpisanih prijavnica (učenici donose razrednicima, a ostali kandidati šalju prijavnice Središnjem prijavnom uredu)</a:t>
                      </a:r>
                    </a:p>
                    <a:p>
                      <a:r>
                        <a:rPr lang="hr-HR" sz="2000" dirty="0" smtClean="0"/>
                        <a:t>Brisanje s lista kandidata koji nisu zadovoljili preduvjete ili dostavili prijavnice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b="1" dirty="0" smtClean="0"/>
                        <a:t>9. </a:t>
                      </a:r>
                      <a:r>
                        <a:rPr lang="hr-HR" sz="2000" b="1" dirty="0" smtClean="0"/>
                        <a:t>srpnja </a:t>
                      </a:r>
                      <a:r>
                        <a:rPr lang="hr-HR" sz="2000" b="1" dirty="0" smtClean="0"/>
                        <a:t>2021.</a:t>
                      </a:r>
                      <a:endParaRPr lang="hr-H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834">
                <a:tc>
                  <a:txBody>
                    <a:bodyPr/>
                    <a:lstStyle/>
                    <a:p>
                      <a:r>
                        <a:rPr lang="hr-HR" sz="2000" b="1" dirty="0" smtClean="0"/>
                        <a:t>Objava</a:t>
                      </a:r>
                      <a:r>
                        <a:rPr lang="hr-HR" sz="2000" b="1" baseline="0" dirty="0" smtClean="0"/>
                        <a:t> konačnih ljestvica poretka</a:t>
                      </a:r>
                      <a:endParaRPr lang="hr-H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b="1" dirty="0" smtClean="0"/>
                        <a:t>10. </a:t>
                      </a:r>
                      <a:r>
                        <a:rPr lang="hr-HR" sz="2000" b="1" dirty="0" smtClean="0"/>
                        <a:t>srpnja </a:t>
                      </a:r>
                      <a:r>
                        <a:rPr lang="hr-HR" sz="2000" b="1" dirty="0" smtClean="0"/>
                        <a:t>2021.</a:t>
                      </a:r>
                      <a:endParaRPr lang="hr-H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5066"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Dostava dokumenata koji su uvjet za upis u određeni program obrazovanja (potvrda školske medicine, liječnička svjedodžba medicine rada, ugovor o naukovanju</a:t>
                      </a:r>
                      <a:r>
                        <a:rPr lang="hr-HR" sz="1800" baseline="0" dirty="0" smtClean="0"/>
                        <a:t> učenika i ostali dokumenti kojima su ostvarena dodatna prava uza upis)</a:t>
                      </a:r>
                    </a:p>
                    <a:p>
                      <a:r>
                        <a:rPr lang="hr-HR" sz="1800" b="1" baseline="0" dirty="0" smtClean="0"/>
                        <a:t>Dostava </a:t>
                      </a:r>
                      <a:r>
                        <a:rPr lang="hr-HR" sz="1800" b="1" baseline="0" dirty="0" smtClean="0"/>
                        <a:t>potpisanog </a:t>
                      </a:r>
                      <a:r>
                        <a:rPr lang="hr-HR" sz="1800" b="1" baseline="0" dirty="0" smtClean="0"/>
                        <a:t>obrasca o upisu u 1. razred srednje škole (upisnice) u srednju školu u koju se učenik upisao </a:t>
                      </a:r>
                      <a:r>
                        <a:rPr lang="hr-HR" sz="1800" baseline="0" dirty="0" smtClean="0"/>
                        <a:t>(škole same određuju točne datume za zaprimanje upisnica i dodatne informacije unutar ovdje predviđenog razdoblja i objavljuju ih na svojoj mrežnoj stranici i oglasnoj ploči škole)</a:t>
                      </a:r>
                      <a:endParaRPr lang="hr-HR" sz="18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b="1" dirty="0" smtClean="0"/>
                        <a:t>12. </a:t>
                      </a:r>
                      <a:r>
                        <a:rPr lang="hr-HR" sz="2000" b="1" dirty="0" smtClean="0"/>
                        <a:t>– </a:t>
                      </a:r>
                      <a:r>
                        <a:rPr lang="hr-HR" sz="2000" b="1" dirty="0" smtClean="0"/>
                        <a:t>14. </a:t>
                      </a:r>
                      <a:r>
                        <a:rPr lang="hr-HR" sz="2000" b="1" dirty="0" smtClean="0"/>
                        <a:t>srpnja </a:t>
                      </a:r>
                      <a:r>
                        <a:rPr lang="hr-HR" sz="2000" b="1" dirty="0" smtClean="0"/>
                        <a:t>2021.</a:t>
                      </a:r>
                      <a:endParaRPr lang="hr-H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5066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Objava okvirnog broja</a:t>
                      </a:r>
                      <a:r>
                        <a:rPr lang="hr-HR" sz="2000" baseline="0" dirty="0" smtClean="0"/>
                        <a:t> slobodnih mjesta za jesenski rok</a:t>
                      </a:r>
                    </a:p>
                    <a:p>
                      <a:r>
                        <a:rPr lang="hr-HR" sz="2000" baseline="0" dirty="0" smtClean="0"/>
                        <a:t>Službena objava slobodnih mjesta za jesenski upisni rok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b="1" dirty="0" smtClean="0"/>
                        <a:t>15. srpnja 2021.</a:t>
                      </a:r>
                      <a:endParaRPr lang="hr-HR" sz="2000" b="1" dirty="0" smtClean="0"/>
                    </a:p>
                    <a:p>
                      <a:r>
                        <a:rPr lang="hr-HR" sz="2000" b="1" dirty="0" smtClean="0"/>
                        <a:t>10. </a:t>
                      </a:r>
                      <a:r>
                        <a:rPr lang="hr-HR" sz="2000" b="1" dirty="0" smtClean="0"/>
                        <a:t>kolovoza </a:t>
                      </a:r>
                      <a:r>
                        <a:rPr lang="hr-HR" sz="2000" b="1" dirty="0" smtClean="0"/>
                        <a:t>2021.</a:t>
                      </a:r>
                      <a:endParaRPr lang="hr-H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7614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-21501"/>
            <a:ext cx="8229600" cy="1143000"/>
          </a:xfrm>
        </p:spPr>
        <p:txBody>
          <a:bodyPr/>
          <a:lstStyle/>
          <a:p>
            <a:r>
              <a:rPr lang="hr-HR" b="1" dirty="0" smtClean="0"/>
              <a:t>Jesenski upisi rok</a:t>
            </a:r>
            <a:endParaRPr lang="hr-HR" b="1" dirty="0"/>
          </a:p>
        </p:txBody>
      </p:sp>
      <p:graphicFrame>
        <p:nvGraphicFramePr>
          <p:cNvPr id="4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58923"/>
              </p:ext>
            </p:extLst>
          </p:nvPr>
        </p:nvGraphicFramePr>
        <p:xfrm>
          <a:off x="408397" y="980728"/>
          <a:ext cx="8229600" cy="5577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410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8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3184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Opis postupaka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Datum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Početak prijava kandidata u sustav i prijava obrazovnih programa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21. kolovoza </a:t>
                      </a:r>
                      <a:r>
                        <a:rPr lang="hr-HR" sz="2400" b="1" dirty="0" smtClean="0"/>
                        <a:t>2021.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Dostava osobnih dokumenata i svjedodžbi</a:t>
                      </a:r>
                      <a:r>
                        <a:rPr lang="hr-HR" sz="2400" baseline="0" dirty="0" smtClean="0"/>
                        <a:t> za kandidate izvan redovitog sustava obrazovanja RH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Dostavu dokumentacije redovitih učenika (stručno mišljenje HZZ-a i ostali dokumenti kojima se ostvaruju dodatna prava za upis)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23. </a:t>
                      </a:r>
                      <a:r>
                        <a:rPr lang="hr-HR" sz="2400" b="1" dirty="0" smtClean="0"/>
                        <a:t>kolovoza</a:t>
                      </a:r>
                      <a:r>
                        <a:rPr lang="hr-HR" sz="2400" b="1" baseline="0" dirty="0" smtClean="0"/>
                        <a:t> </a:t>
                      </a:r>
                      <a:r>
                        <a:rPr lang="hr-HR" sz="2400" b="1" baseline="0" dirty="0" smtClean="0"/>
                        <a:t>2021.</a:t>
                      </a:r>
                      <a:endParaRPr lang="hr-HR" sz="24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2400" b="1" dirty="0" smtClean="0"/>
                    </a:p>
                    <a:p>
                      <a:endParaRPr lang="hr-HR" sz="2400" b="1" dirty="0" smtClean="0"/>
                    </a:p>
                    <a:p>
                      <a:endParaRPr lang="hr-HR" sz="2400" b="1" dirty="0" smtClean="0"/>
                    </a:p>
                    <a:p>
                      <a:r>
                        <a:rPr lang="hr-HR" sz="2400" b="1" dirty="0" smtClean="0"/>
                        <a:t>23. </a:t>
                      </a:r>
                      <a:r>
                        <a:rPr lang="hr-HR" sz="2400" b="1" dirty="0" smtClean="0"/>
                        <a:t>Kolovoza</a:t>
                      </a:r>
                      <a:r>
                        <a:rPr lang="hr-HR" sz="2400" b="1" baseline="0" dirty="0" smtClean="0"/>
                        <a:t> </a:t>
                      </a:r>
                      <a:r>
                        <a:rPr lang="hr-HR" sz="2400" b="1" baseline="0" dirty="0" smtClean="0"/>
                        <a:t>2021.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Završetak prijave obrazovnih programa koji zahtijevaju dodatne provjere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24. kolovoza </a:t>
                      </a:r>
                      <a:r>
                        <a:rPr lang="hr-HR" sz="2400" b="1" dirty="0" smtClean="0"/>
                        <a:t>2021.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Provođenje dodatnih ispita i provjera te unos</a:t>
                      </a:r>
                      <a:r>
                        <a:rPr lang="hr-HR" sz="2400" baseline="0" dirty="0" smtClean="0"/>
                        <a:t> rezultata</a:t>
                      </a:r>
                      <a:endParaRPr lang="hr-HR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25. kolovoza</a:t>
                      </a:r>
                      <a:r>
                        <a:rPr lang="hr-HR" sz="2400" b="1" baseline="0" dirty="0" smtClean="0"/>
                        <a:t> </a:t>
                      </a:r>
                      <a:r>
                        <a:rPr lang="hr-HR" sz="2400" b="1" baseline="0" dirty="0" smtClean="0"/>
                        <a:t>2021.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811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6787343"/>
              </p:ext>
            </p:extLst>
          </p:nvPr>
        </p:nvGraphicFramePr>
        <p:xfrm>
          <a:off x="395536" y="332656"/>
          <a:ext cx="8229600" cy="5979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48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814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Opis postupaka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Datum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9569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Završetak prigovora na unesene osobne podatke, ocjene, natjecanja,</a:t>
                      </a:r>
                      <a:r>
                        <a:rPr lang="hr-HR" sz="2400" baseline="0" dirty="0" smtClean="0"/>
                        <a:t> rezultate dodatnih provjera i podataka na temelju kojih se ostvaruju dodatna prava na upis</a:t>
                      </a:r>
                    </a:p>
                    <a:p>
                      <a:r>
                        <a:rPr lang="hr-HR" sz="2400" baseline="0" dirty="0" smtClean="0"/>
                        <a:t>Završetak unosa rezultata popravnog ispita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Brisanje s lista kandidata</a:t>
                      </a:r>
                      <a:r>
                        <a:rPr lang="hr-HR" sz="2400" baseline="0" dirty="0" smtClean="0"/>
                        <a:t> koji nisu zadovoljili preduvjete</a:t>
                      </a:r>
                      <a:endParaRPr lang="hr-HR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25. </a:t>
                      </a:r>
                      <a:r>
                        <a:rPr lang="hr-HR" sz="2400" b="1" dirty="0" smtClean="0"/>
                        <a:t>kolovoza </a:t>
                      </a:r>
                      <a:r>
                        <a:rPr lang="hr-HR" sz="2400" b="1" dirty="0" smtClean="0"/>
                        <a:t>2021.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5066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Zaključivanje odabira obrazovnih programa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Početak ispisa prijavnica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26. </a:t>
                      </a:r>
                      <a:r>
                        <a:rPr lang="hr-HR" sz="2400" b="1" dirty="0" smtClean="0"/>
                        <a:t>kolovoza </a:t>
                      </a:r>
                      <a:r>
                        <a:rPr lang="hr-HR" sz="2400" b="1" dirty="0" smtClean="0"/>
                        <a:t>2021.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814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Krajnji rok za zaprimanje potpisanih prijavnica (učenici donose razrednicima, a ostali kandidati šalju prijavnice Središnjem prijavnom uredu)</a:t>
                      </a:r>
                    </a:p>
                    <a:p>
                      <a:r>
                        <a:rPr lang="hr-HR" sz="2400" dirty="0" smtClean="0"/>
                        <a:t>Brisanje s lista kandidata koji nisu zadovoljili preduvjete ili dostavili prijavnice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27. </a:t>
                      </a:r>
                      <a:r>
                        <a:rPr lang="hr-HR" sz="2400" b="1" dirty="0" smtClean="0"/>
                        <a:t>kolovoza </a:t>
                      </a:r>
                      <a:r>
                        <a:rPr lang="hr-HR" sz="2400" b="1" dirty="0" smtClean="0"/>
                        <a:t>2021.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0708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366356"/>
              </p:ext>
            </p:extLst>
          </p:nvPr>
        </p:nvGraphicFramePr>
        <p:xfrm>
          <a:off x="467544" y="332656"/>
          <a:ext cx="8229600" cy="61069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264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4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814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Opis postupaka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Datum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7318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Krajnji rok za zaprimanje potpisanih prijavnica (učenici donose razrednicima, a ostali kandidati šalju prijavnice Središnjem prijavnom uredu)</a:t>
                      </a:r>
                    </a:p>
                    <a:p>
                      <a:r>
                        <a:rPr lang="hr-HR" sz="2000" dirty="0" smtClean="0"/>
                        <a:t>Brisanje s lista kandidata koji nisu zadovoljili preduvjete ili dostavili prijavnice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b="1" dirty="0" smtClean="0"/>
                        <a:t>27. </a:t>
                      </a:r>
                      <a:r>
                        <a:rPr lang="hr-HR" sz="2000" b="1" dirty="0" smtClean="0"/>
                        <a:t>kolovoza </a:t>
                      </a:r>
                      <a:r>
                        <a:rPr lang="hr-HR" sz="2000" b="1" dirty="0" smtClean="0"/>
                        <a:t>2021.</a:t>
                      </a:r>
                      <a:endParaRPr lang="hr-H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834">
                <a:tc>
                  <a:txBody>
                    <a:bodyPr/>
                    <a:lstStyle/>
                    <a:p>
                      <a:r>
                        <a:rPr lang="hr-HR" sz="2000" b="1" dirty="0" smtClean="0"/>
                        <a:t>Objava</a:t>
                      </a:r>
                      <a:r>
                        <a:rPr lang="hr-HR" sz="2000" b="1" baseline="0" dirty="0" smtClean="0"/>
                        <a:t> konačnih ljestvica poretka</a:t>
                      </a:r>
                      <a:endParaRPr lang="hr-H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b="1" dirty="0" smtClean="0"/>
                        <a:t>28. Kolovoza 2021.</a:t>
                      </a:r>
                      <a:endParaRPr lang="hr-H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5066"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Dostava dokumenata koji su uvjet za upis u određeni program obrazovanja (potvrda školske medicine, liječnička svjedodžba medicine rada, ugovor o naukovanju</a:t>
                      </a:r>
                      <a:r>
                        <a:rPr lang="hr-HR" sz="1800" baseline="0" dirty="0" smtClean="0"/>
                        <a:t> učenika i ostali dokumenti kojima su ostvarena dodatna prava uza upis)</a:t>
                      </a:r>
                    </a:p>
                    <a:p>
                      <a:r>
                        <a:rPr lang="hr-HR" sz="1800" b="1" baseline="0" dirty="0" smtClean="0"/>
                        <a:t>Dostava (elektroničkim putem ili osobno) potpisanog obrasca o upisu u 1. razred srednje škole (upisnice) u srednju školu u koju se učenik upisao </a:t>
                      </a:r>
                      <a:r>
                        <a:rPr lang="hr-HR" sz="1800" baseline="0" dirty="0" smtClean="0"/>
                        <a:t>(škole same određuju točne datume za zaprimanje upisnica i dodatne informacije unutar ovdje predviđenog razdoblja i objavljuju ih na svojoj mrežnoj stranici i oglasnoj ploči škole)</a:t>
                      </a:r>
                      <a:endParaRPr lang="hr-HR" sz="18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b="1" dirty="0" smtClean="0"/>
                        <a:t>30. – 31. kolovoza 2021.</a:t>
                      </a:r>
                      <a:endParaRPr lang="hr-H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034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Objava slobodnih mjesta nakon jesenskog roka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b="1" dirty="0" smtClean="0"/>
                        <a:t>1. </a:t>
                      </a:r>
                      <a:r>
                        <a:rPr lang="hr-HR" sz="2000" b="1" dirty="0" smtClean="0"/>
                        <a:t>rujna </a:t>
                      </a:r>
                      <a:r>
                        <a:rPr lang="hr-HR" sz="2000" b="1" dirty="0" smtClean="0"/>
                        <a:t>2021.</a:t>
                      </a:r>
                      <a:endParaRPr lang="hr-H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918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Natječaj za upis učenika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95736" y="1417638"/>
            <a:ext cx="6491064" cy="5251722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Natječaj za upis učenika objavljuje se najkasnije do </a:t>
            </a:r>
            <a:r>
              <a:rPr lang="hr-HR" b="1" u="sng" dirty="0"/>
              <a:t>2</a:t>
            </a:r>
            <a:r>
              <a:rPr lang="hr-HR" b="1" u="sng" dirty="0" smtClean="0"/>
              <a:t>0</a:t>
            </a:r>
            <a:r>
              <a:rPr lang="hr-HR" b="1" u="sng" dirty="0" smtClean="0"/>
              <a:t>. lipnja 2021</a:t>
            </a:r>
            <a:r>
              <a:rPr lang="hr-HR" dirty="0" smtClean="0"/>
              <a:t>. godine na mrežnim stranicama srednje škole</a:t>
            </a:r>
          </a:p>
          <a:p>
            <a:r>
              <a:rPr lang="hr-HR" dirty="0" smtClean="0"/>
              <a:t>Sve uvjete koje srednja škola propisuje natječajem za upis (kao i ostale uvjete), srednja škola dužna je unijeti u Nacionalni informacijski sustav </a:t>
            </a:r>
            <a:r>
              <a:rPr lang="hr-HR" dirty="0"/>
              <a:t>prijava i upisa u srednje </a:t>
            </a:r>
            <a:r>
              <a:rPr lang="hr-HR" dirty="0" smtClean="0"/>
              <a:t>škole najkasnije do datuma za početak prijava obrazovnih programa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63747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544616"/>
          </a:xfrm>
        </p:spPr>
        <p:txBody>
          <a:bodyPr>
            <a:normAutofit fontScale="85000" lnSpcReduction="10000"/>
          </a:bodyPr>
          <a:lstStyle/>
          <a:p>
            <a:r>
              <a:rPr lang="hr-HR" dirty="0" smtClean="0"/>
              <a:t>popis programa i broj upisnih mjesta</a:t>
            </a:r>
          </a:p>
          <a:p>
            <a:r>
              <a:rPr lang="hr-HR" dirty="0" smtClean="0"/>
              <a:t>rokove za upis</a:t>
            </a:r>
          </a:p>
          <a:p>
            <a:r>
              <a:rPr lang="hr-HR" dirty="0" smtClean="0"/>
              <a:t>predmet posebno važan za upis</a:t>
            </a:r>
          </a:p>
          <a:p>
            <a:r>
              <a:rPr lang="hr-HR" dirty="0" smtClean="0"/>
              <a:t>natjecanje iz znanja koje se vrednuje pri upisu</a:t>
            </a:r>
          </a:p>
          <a:p>
            <a:r>
              <a:rPr lang="hr-HR" dirty="0" smtClean="0"/>
              <a:t>popis zdravstvenih zahtjeva za programe obrazovanja</a:t>
            </a:r>
          </a:p>
          <a:p>
            <a:r>
              <a:rPr lang="hr-HR" dirty="0" smtClean="0"/>
              <a:t>popis potrebnih dokumenata koji su uvjet za upis u pojedini program</a:t>
            </a:r>
          </a:p>
          <a:p>
            <a:r>
              <a:rPr lang="hr-HR" dirty="0" smtClean="0"/>
              <a:t>datume provođenja dodatnih ispita i provjera</a:t>
            </a:r>
          </a:p>
          <a:p>
            <a:r>
              <a:rPr lang="hr-HR" dirty="0" smtClean="0"/>
              <a:t>popis stranih jezika koji se uče u školi kao obavezni predmeti</a:t>
            </a:r>
          </a:p>
          <a:p>
            <a:r>
              <a:rPr lang="hr-HR" dirty="0"/>
              <a:t>p</a:t>
            </a:r>
            <a:r>
              <a:rPr lang="hr-HR" dirty="0" smtClean="0"/>
              <a:t>opis nastavnih predmeta koji se izvode na nekom od stranih jezika</a:t>
            </a:r>
            <a:endParaRPr lang="hr-HR" dirty="0"/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r-HR" b="1" dirty="0" smtClean="0"/>
              <a:t>Natječaj za upis sadrži: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99240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865</Words>
  <Application>Microsoft Office PowerPoint</Application>
  <PresentationFormat>Prikaz na zaslonu (4:3)</PresentationFormat>
  <Paragraphs>97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tema</vt:lpstr>
      <vt:lpstr>Odluka o upisu učenika u 1. razred srednje škole za školsku godinu 2021./2022.</vt:lpstr>
      <vt:lpstr>Ljetni upisni rok</vt:lpstr>
      <vt:lpstr>PowerPoint prezentacija</vt:lpstr>
      <vt:lpstr>PowerPoint prezentacija</vt:lpstr>
      <vt:lpstr>Jesenski upisi rok</vt:lpstr>
      <vt:lpstr>PowerPoint prezentacija</vt:lpstr>
      <vt:lpstr>PowerPoint prezentacija</vt:lpstr>
      <vt:lpstr>Natječaj za upis učenika</vt:lpstr>
      <vt:lpstr>Natječaj za upis sadrži:</vt:lpstr>
      <vt:lpstr>Natječaj za upis sadrži: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Odluka o upisu učenika u 1. razred srednje škole u školskoj godini 2015./2016.</dc:title>
  <dc:creator>Učitelj</dc:creator>
  <cp:lastModifiedBy>i3</cp:lastModifiedBy>
  <cp:revision>28</cp:revision>
  <dcterms:created xsi:type="dcterms:W3CDTF">2015-05-12T06:20:42Z</dcterms:created>
  <dcterms:modified xsi:type="dcterms:W3CDTF">2021-05-23T19:20:31Z</dcterms:modified>
</cp:coreProperties>
</file>